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99"/>
  </p:notesMasterIdLst>
  <p:handoutMasterIdLst>
    <p:handoutMasterId r:id="rId100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7" r:id="rId65"/>
    <p:sldId id="359" r:id="rId66"/>
    <p:sldId id="360" r:id="rId67"/>
    <p:sldId id="361" r:id="rId68"/>
    <p:sldId id="362" r:id="rId69"/>
    <p:sldId id="363" r:id="rId70"/>
    <p:sldId id="378" r:id="rId71"/>
    <p:sldId id="379" r:id="rId72"/>
    <p:sldId id="373" r:id="rId73"/>
    <p:sldId id="374" r:id="rId74"/>
    <p:sldId id="365" r:id="rId75"/>
    <p:sldId id="375" r:id="rId76"/>
    <p:sldId id="366" r:id="rId77"/>
    <p:sldId id="367" r:id="rId78"/>
    <p:sldId id="314" r:id="rId79"/>
    <p:sldId id="369" r:id="rId80"/>
    <p:sldId id="372" r:id="rId81"/>
    <p:sldId id="376" r:id="rId82"/>
    <p:sldId id="377" r:id="rId83"/>
    <p:sldId id="353" r:id="rId84"/>
    <p:sldId id="316" r:id="rId85"/>
    <p:sldId id="364" r:id="rId86"/>
    <p:sldId id="350" r:id="rId87"/>
    <p:sldId id="371" r:id="rId88"/>
    <p:sldId id="306" r:id="rId89"/>
    <p:sldId id="358" r:id="rId90"/>
    <p:sldId id="329" r:id="rId91"/>
    <p:sldId id="305" r:id="rId92"/>
    <p:sldId id="275" r:id="rId93"/>
    <p:sldId id="289" r:id="rId94"/>
    <p:sldId id="290" r:id="rId95"/>
    <p:sldId id="291" r:id="rId96"/>
    <p:sldId id="285" r:id="rId97"/>
    <p:sldId id="263" r:id="rId98"/>
  </p:sldIdLst>
  <p:sldSz cx="12192000" cy="6858000"/>
  <p:notesSz cx="6858000" cy="9144000"/>
  <p:embeddedFontLs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Century Gothic" panose="020B0502020202020204" pitchFamily="34" charset="0"/>
      <p:regular r:id="rId105"/>
      <p:bold r:id="rId106"/>
      <p:italic r:id="rId107"/>
      <p:boldItalic r:id="rId108"/>
    </p:embeddedFont>
    <p:embeddedFont>
      <p:font typeface="Galano Grotesque Light" pitchFamily="2" charset="77"/>
      <p:regular r:id="rId109"/>
    </p:embeddedFont>
    <p:embeddedFont>
      <p:font typeface="Galano Grotesque Medium" pitchFamily="2" charset="77"/>
      <p:regular r:id="rId110"/>
    </p:embeddedFont>
    <p:embeddedFont>
      <p:font typeface="Montserrat Light" pitchFamily="2" charset="77"/>
      <p:regular r:id="rId111"/>
      <p:italic r:id="rId1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78"/>
            <p14:sldId id="379"/>
            <p14:sldId id="373"/>
            <p14:sldId id="374"/>
            <p14:sldId id="365"/>
            <p14:sldId id="375"/>
            <p14:sldId id="366"/>
            <p14:sldId id="367"/>
            <p14:sldId id="314"/>
            <p14:sldId id="369"/>
            <p14:sldId id="372"/>
            <p14:sldId id="376"/>
            <p14:sldId id="377"/>
            <p14:sldId id="353"/>
            <p14:sldId id="316"/>
            <p14:sldId id="364"/>
            <p14:sldId id="350"/>
            <p14:sldId id="371"/>
            <p14:sldId id="306"/>
            <p14:sldId id="358"/>
            <p14:sldId id="329"/>
            <p14:sldId id="305"/>
            <p14:sldId id="275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75757"/>
    <a:srgbClr val="61A83F"/>
    <a:srgbClr val="283583"/>
    <a:srgbClr val="43A83F"/>
    <a:srgbClr val="60A73E"/>
    <a:srgbClr val="FFFD78"/>
    <a:srgbClr val="558ADF"/>
    <a:srgbClr val="283483"/>
    <a:srgbClr val="49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 autoAdjust="0"/>
    <p:restoredTop sz="81905" autoAdjust="0"/>
  </p:normalViewPr>
  <p:slideViewPr>
    <p:cSldViewPr snapToGrid="0">
      <p:cViewPr varScale="1">
        <p:scale>
          <a:sx n="114" d="100"/>
          <a:sy n="114" d="100"/>
        </p:scale>
        <p:origin x="2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2.fntdata"/><Relationship Id="rId16" Type="http://schemas.openxmlformats.org/officeDocument/2006/relationships/slide" Target="slides/slide12.xml"/><Relationship Id="rId107" Type="http://schemas.openxmlformats.org/officeDocument/2006/relationships/font" Target="fonts/font7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2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6.fntdata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9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0.fntdata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handoutMaster" Target="handoutMasters/handoutMaster1.xml"/><Relationship Id="rId105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7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850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99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284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301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6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1235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34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826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8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593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473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37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37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4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017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7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876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850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66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itignore.io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Pisarek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Mikołajkowe</a:t>
            </a:r>
            <a:r>
              <a:rPr lang="en-US" sz="4000" dirty="0"/>
              <a:t> </a:t>
            </a:r>
            <a:r>
              <a:rPr lang="en-US" sz="4000" dirty="0" err="1"/>
              <a:t>laborki</a:t>
            </a:r>
            <a:r>
              <a:rPr lang="en-US" sz="4000" dirty="0"/>
              <a:t> 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06/12/2019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en-US" sz="1600" dirty="0"/>
              <a:t>Patryk Jar</a:t>
            </a:r>
            <a:endParaRPr lang="pl-PL" sz="1600" dirty="0"/>
          </a:p>
          <a:p>
            <a:r>
              <a:rPr lang="pl-PL" sz="1600" dirty="0"/>
              <a:t>Karol Pisarek</a:t>
            </a:r>
          </a:p>
          <a:p>
            <a:r>
              <a:rPr lang="pl-PL" sz="1600" dirty="0"/>
              <a:t>Kamil </a:t>
            </a:r>
            <a:r>
              <a:rPr lang="pl-PL" sz="1600" dirty="0" err="1"/>
              <a:t>Pakur</a:t>
            </a:r>
            <a:endParaRPr lang="pl-PL" sz="1600" dirty="0"/>
          </a:p>
        </p:txBody>
      </p:sp>
      <p:pic>
        <p:nvPicPr>
          <p:cNvPr id="5" name="Graphic 4" descr="Holiday tree">
            <a:extLst>
              <a:ext uri="{FF2B5EF4-FFF2-40B4-BE49-F238E27FC236}">
                <a16:creationId xmlns:a16="http://schemas.microsoft.com/office/drawing/2014/main" id="{79FA7989-C6A3-E643-BB70-A0E069FC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158" y="2723223"/>
            <a:ext cx="914400" cy="914400"/>
          </a:xfrm>
          <a:prstGeom prst="rect">
            <a:avLst/>
          </a:prstGeom>
        </p:spPr>
      </p:pic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E298023E-2AB2-2141-B596-B255B0B66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238" y="4850706"/>
            <a:ext cx="914400" cy="914400"/>
          </a:xfrm>
          <a:prstGeom prst="rect">
            <a:avLst/>
          </a:prstGeom>
        </p:spPr>
      </p:pic>
      <p:pic>
        <p:nvPicPr>
          <p:cNvPr id="10" name="Graphic 9" descr="Bow">
            <a:extLst>
              <a:ext uri="{FF2B5EF4-FFF2-40B4-BE49-F238E27FC236}">
                <a16:creationId xmlns:a16="http://schemas.microsoft.com/office/drawing/2014/main" id="{C2E4692B-3D1F-AA4E-9D46-73F540C5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729" y="964018"/>
            <a:ext cx="914400" cy="914400"/>
          </a:xfrm>
          <a:prstGeom prst="rect">
            <a:avLst/>
          </a:prstGeom>
        </p:spPr>
      </p:pic>
      <p:pic>
        <p:nvPicPr>
          <p:cNvPr id="12" name="Graphic 11" descr="Stocking">
            <a:extLst>
              <a:ext uri="{FF2B5EF4-FFF2-40B4-BE49-F238E27FC236}">
                <a16:creationId xmlns:a16="http://schemas.microsoft.com/office/drawing/2014/main" id="{911423DF-A05D-CB4A-90CA-502C20D93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9730" y="1261220"/>
            <a:ext cx="914400" cy="914400"/>
          </a:xfrm>
          <a:prstGeom prst="rect">
            <a:avLst/>
          </a:prstGeom>
        </p:spPr>
      </p:pic>
      <p:pic>
        <p:nvPicPr>
          <p:cNvPr id="14" name="Graphic 13" descr="Holiday wreath">
            <a:extLst>
              <a:ext uri="{FF2B5EF4-FFF2-40B4-BE49-F238E27FC236}">
                <a16:creationId xmlns:a16="http://schemas.microsoft.com/office/drawing/2014/main" id="{6A70334B-06B1-B748-9668-F8C89419D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600" y="5528603"/>
            <a:ext cx="914400" cy="914400"/>
          </a:xfrm>
          <a:prstGeom prst="rect">
            <a:avLst/>
          </a:prstGeom>
        </p:spPr>
      </p:pic>
      <p:pic>
        <p:nvPicPr>
          <p:cNvPr id="16" name="Graphic 15" descr="Bells">
            <a:extLst>
              <a:ext uri="{FF2B5EF4-FFF2-40B4-BE49-F238E27FC236}">
                <a16:creationId xmlns:a16="http://schemas.microsoft.com/office/drawing/2014/main" id="{142896FF-581B-8E48-AE07-4DF4E059E5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7501" y="-205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2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811137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407778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/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>
                <a:solidFill>
                  <a:schemeClr val="tx2"/>
                </a:solidFill>
                <a:hlinkClick r:id="rId4"/>
              </a:rPr>
              <a:t>https://www.gitignore.io</a:t>
            </a:r>
            <a:r>
              <a:rPr lang="pl-PL" dirty="0">
                <a:solidFill>
                  <a:schemeClr val="tx2"/>
                </a:solidFill>
              </a:rPr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523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własny</a:t>
            </a:r>
            <a:r>
              <a:rPr lang="en-US" sz="2000" dirty="0">
                <a:solidFill>
                  <a:schemeClr val="bg2"/>
                </a:solidFill>
              </a:rPr>
              <a:t> branch z </a:t>
            </a:r>
            <a:r>
              <a:rPr lang="en-US" sz="2000" dirty="0" err="1">
                <a:solidFill>
                  <a:schemeClr val="bg2"/>
                </a:solidFill>
              </a:rPr>
              <a:t>najświeższego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Dodaj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(np. “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Jana </a:t>
            </a:r>
            <a:r>
              <a:rPr lang="en-US" sz="2000" dirty="0" err="1">
                <a:solidFill>
                  <a:schemeClr val="bg2"/>
                </a:solidFill>
              </a:rPr>
              <a:t>Kowalskiego</a:t>
            </a:r>
            <a:r>
              <a:rPr lang="en-US" sz="2000" dirty="0">
                <a:solidFill>
                  <a:schemeClr val="bg2"/>
                </a:solidFill>
              </a:rPr>
              <a:t>”)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2019.txt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– </a:t>
            </a:r>
            <a:r>
              <a:rPr lang="pl-PL" sz="2000" i="1" dirty="0" err="1">
                <a:solidFill>
                  <a:schemeClr val="lt1"/>
                </a:solidFill>
              </a:rPr>
              <a:t>twórzenie</a:t>
            </a:r>
            <a:r>
              <a:rPr lang="pl-PL" sz="2000" i="1" dirty="0">
                <a:solidFill>
                  <a:schemeClr val="lt1"/>
                </a:solidFill>
              </a:rPr>
              <a:t> </a:t>
            </a:r>
            <a:r>
              <a:rPr lang="pl-PL" sz="2000" i="1" dirty="0" err="1">
                <a:solidFill>
                  <a:schemeClr val="lt1"/>
                </a:solidFill>
              </a:rPr>
              <a:t>brancha</a:t>
            </a:r>
            <a:endParaRPr lang="pl-PL" sz="2000" i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9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Wpisz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coś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2019.txt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punktu</a:t>
            </a:r>
            <a:r>
              <a:rPr lang="en-US" sz="2000" dirty="0">
                <a:solidFill>
                  <a:schemeClr val="bg2"/>
                </a:solidFill>
              </a:rPr>
              <a:t> 3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trafi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58347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nano</a:t>
            </a:r>
            <a:r>
              <a:rPr lang="pl-PL" sz="2000" b="1" dirty="0">
                <a:solidFill>
                  <a:schemeClr val="lt1"/>
                </a:solidFill>
              </a:rPr>
              <a:t> 2019.txt</a:t>
            </a:r>
            <a:endParaRPr lang="pl-PL" sz="2000" b="1" dirty="0">
              <a:solidFill>
                <a:schemeClr val="bg2"/>
              </a:solidFill>
            </a:endParaRPr>
          </a:p>
          <a:p>
            <a:r>
              <a:rPr lang="pl-PL" sz="2400" b="1" dirty="0">
                <a:solidFill>
                  <a:schemeClr val="lt1"/>
                </a:solidFill>
              </a:rPr>
              <a:t>$ </a:t>
            </a:r>
            <a:r>
              <a:rPr lang="pl-PL" sz="2400" b="1" dirty="0" err="1">
                <a:solidFill>
                  <a:schemeClr val="lt1"/>
                </a:solidFill>
              </a:rPr>
              <a:t>touch</a:t>
            </a:r>
            <a:r>
              <a:rPr lang="pl-PL" sz="2400" b="1" dirty="0">
                <a:solidFill>
                  <a:schemeClr val="lt1"/>
                </a:solidFill>
              </a:rPr>
              <a:t> .</a:t>
            </a:r>
            <a:r>
              <a:rPr lang="pl-PL" sz="2400" b="1" dirty="0" err="1">
                <a:solidFill>
                  <a:schemeClr val="lt1"/>
                </a:solidFill>
              </a:rPr>
              <a:t>gitignore</a:t>
            </a:r>
            <a:r>
              <a:rPr lang="pl-PL" sz="2400" b="1" dirty="0">
                <a:solidFill>
                  <a:schemeClr val="lt1"/>
                </a:solidFill>
              </a:rPr>
              <a:t> – </a:t>
            </a:r>
            <a:r>
              <a:rPr lang="pl-PL" sz="2400" i="1" dirty="0">
                <a:solidFill>
                  <a:schemeClr val="lt1"/>
                </a:solidFill>
              </a:rPr>
              <a:t>stworzenie pliku </a:t>
            </a:r>
            <a:r>
              <a:rPr lang="pl-PL" sz="2400" i="1" dirty="0">
                <a:solidFill>
                  <a:srgbClr val="FF0000"/>
                </a:solidFill>
              </a:rPr>
              <a:t>.</a:t>
            </a:r>
            <a:r>
              <a:rPr lang="pl-PL" sz="2400" i="1" dirty="0" err="1">
                <a:solidFill>
                  <a:srgbClr val="FF0000"/>
                </a:solidFill>
              </a:rPr>
              <a:t>gitignore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47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merge request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Ktokolwiek</a:t>
            </a:r>
            <a:r>
              <a:rPr lang="en-US" sz="2000" dirty="0">
                <a:solidFill>
                  <a:schemeClr val="bg2"/>
                </a:solidFill>
              </a:rPr>
              <a:t> da “</a:t>
            </a:r>
            <a:r>
              <a:rPr lang="en-US" sz="2000" dirty="0" err="1">
                <a:solidFill>
                  <a:schemeClr val="bg2"/>
                </a:solidFill>
              </a:rPr>
              <a:t>łapkę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górę</a:t>
            </a:r>
            <a:r>
              <a:rPr lang="en-US" sz="2000" dirty="0">
                <a:solidFill>
                  <a:schemeClr val="bg2"/>
                </a:solidFill>
              </a:rPr>
              <a:t>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Dostaniesz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</a:t>
            </a:r>
            <a:r>
              <a:rPr lang="en-US" sz="2000" dirty="0">
                <a:solidFill>
                  <a:schemeClr val="bg2"/>
                </a:solidFill>
              </a:rPr>
              <a:t> od </a:t>
            </a:r>
            <a:r>
              <a:rPr lang="en-US" sz="2000" dirty="0" err="1">
                <a:solidFill>
                  <a:schemeClr val="bg2"/>
                </a:solidFill>
              </a:rPr>
              <a:t>św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Mikołaja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 err="1">
                <a:solidFill>
                  <a:schemeClr val="lt1"/>
                </a:solidFill>
              </a:rPr>
              <a:t>Gitlab.com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40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</a:t>
            </a:r>
            <a:r>
              <a:rPr lang="en-US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 2-3 </a:t>
            </a:r>
            <a:r>
              <a:rPr lang="en-US" sz="2000" dirty="0" err="1">
                <a:solidFill>
                  <a:schemeClr val="bg2"/>
                </a:solidFill>
              </a:rPr>
              <a:t>osobowe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Za </a:t>
            </a:r>
            <a:r>
              <a:rPr lang="en-US" sz="2000" dirty="0" err="1">
                <a:solidFill>
                  <a:schemeClr val="bg2"/>
                </a:solidFill>
              </a:rPr>
              <a:t>pomocą</a:t>
            </a:r>
            <a:r>
              <a:rPr lang="en-US" sz="2000" dirty="0">
                <a:solidFill>
                  <a:schemeClr val="bg2"/>
                </a:solidFill>
              </a:rPr>
              <a:t> merge </a:t>
            </a:r>
            <a:r>
              <a:rPr lang="en-US" sz="2000" dirty="0" err="1">
                <a:solidFill>
                  <a:schemeClr val="bg2"/>
                </a:solidFill>
              </a:rPr>
              <a:t>requestów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umieście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sobie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nawzajem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prezenty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katalogach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prezent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musi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być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przyjęty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obdarywanego</a:t>
            </a:r>
            <a:r>
              <a:rPr lang="en-US" sz="2000" dirty="0">
                <a:solidFill>
                  <a:schemeClr val="bg2"/>
                </a:solidFill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Podpowiedź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Gdy nie podoba Ci się prezent możesz dać: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komentarz w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r>
              <a:rPr lang="pl-PL" sz="2000" b="1" dirty="0">
                <a:solidFill>
                  <a:schemeClr val="bg1"/>
                </a:solidFill>
              </a:rPr>
              <a:t> z opisem, co byś chciał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dać „łapkę w dół” 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+ zamknąć </a:t>
            </a:r>
            <a:r>
              <a:rPr lang="pl-PL" sz="2000" b="1" dirty="0" err="1">
                <a:solidFill>
                  <a:schemeClr val="bg1"/>
                </a:solidFill>
              </a:rPr>
              <a:t>merge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request</a:t>
            </a:r>
            <a:endParaRPr lang="pl-PL" sz="2000" b="1" dirty="0">
              <a:solidFill>
                <a:schemeClr val="bg1"/>
              </a:solidFill>
            </a:endParaRPr>
          </a:p>
          <a:p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8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Choinka – popraw ją!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DBAA12D-567B-6942-9143-B824D345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700214"/>
            <a:ext cx="49784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B06B-224D-D746-BDC3-6C0E259D557E}"/>
              </a:ext>
            </a:extLst>
          </p:cNvPr>
          <p:cNvSpPr txBox="1"/>
          <p:nvPr/>
        </p:nvSpPr>
        <p:spPr>
          <a:xfrm>
            <a:off x="6771390" y="4018087"/>
            <a:ext cx="458241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Komendy, by zacząć 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$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  <a:r>
              <a:rPr lang="pl-PL" sz="2000" b="1" dirty="0">
                <a:solidFill>
                  <a:schemeClr val="bg1"/>
                </a:solidFill>
              </a:rPr>
              <a:t>git </a:t>
            </a:r>
            <a:r>
              <a:rPr lang="pl-PL" sz="2000" b="1" dirty="0" err="1">
                <a:solidFill>
                  <a:schemeClr val="bg1"/>
                </a:solidFill>
              </a:rPr>
              <a:t>checkout</a:t>
            </a:r>
            <a:r>
              <a:rPr lang="pl-PL" sz="2000" b="1" dirty="0">
                <a:solidFill>
                  <a:schemeClr val="bg1"/>
                </a:solidFill>
              </a:rPr>
              <a:t> master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$ git </a:t>
            </a:r>
            <a:r>
              <a:rPr lang="pl-PL" sz="2000" b="1" dirty="0" err="1">
                <a:solidFill>
                  <a:schemeClr val="bg1"/>
                </a:solidFill>
              </a:rPr>
              <a:t>pull</a:t>
            </a:r>
            <a:endParaRPr lang="pl-PL" sz="2000" b="1" dirty="0">
              <a:solidFill>
                <a:schemeClr val="bg1"/>
              </a:solidFill>
            </a:endParaRP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208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cofa wszystkie zmiany do ostatniego „</a:t>
            </a:r>
            <a:r>
              <a:rPr lang="pl-PL" sz="1800" dirty="0" err="1"/>
              <a:t>adda</a:t>
            </a:r>
            <a:r>
              <a:rPr lang="pl-PL" sz="1800" dirty="0"/>
              <a:t>”.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ścieżka/do/pliku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niedodanych zmian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38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Odrzucone prezenty!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7B0257-E81B-9242-A0D9-74385E243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915179"/>
            <a:ext cx="10515600" cy="1598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Wejdź do pliku ze swoimi prezentami.</a:t>
            </a:r>
          </a:p>
          <a:p>
            <a:pPr marL="0" indent="0">
              <a:buNone/>
            </a:pPr>
            <a:r>
              <a:rPr lang="pl-PL" sz="1800" dirty="0"/>
              <a:t>Odrzuć jeden z nich.</a:t>
            </a:r>
          </a:p>
          <a:p>
            <a:pPr marL="0" indent="0">
              <a:buNone/>
            </a:pPr>
            <a:r>
              <a:rPr lang="pl-PL" sz="1800" dirty="0"/>
              <a:t>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 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[TYLKO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 Bez </a:t>
            </a:r>
            <a:r>
              <a:rPr lang="pl-PL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commit</a:t>
            </a:r>
            <a:r>
              <a:rPr lang="pl-PL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!!!]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6D35658-2A66-8D4B-8F42-60F9F10B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66" y="1530866"/>
            <a:ext cx="7420849" cy="33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0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Nie ma takiego polecenia </a:t>
            </a:r>
            <a:r>
              <a:rPr lang="pl-PL" sz="1800" dirty="0">
                <a:sym typeface="Wingdings" pitchFamily="2" charset="2"/>
              </a:rPr>
              <a:t>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i="1" dirty="0" err="1">
                <a:solidFill>
                  <a:srgbClr val="61A83F"/>
                </a:solidFill>
              </a:rPr>
              <a:t>unadd</a:t>
            </a:r>
            <a:endParaRPr lang="pl-PL" sz="3100" i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7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Dodaję: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add</a:t>
            </a:r>
            <a:r>
              <a:rPr lang="pl-PL" sz="1800" b="1" dirty="0">
                <a:solidFill>
                  <a:schemeClr val="accent2"/>
                </a:solidFill>
              </a:rPr>
              <a:t> .</a:t>
            </a:r>
          </a:p>
          <a:p>
            <a:pPr marL="0" indent="0">
              <a:buNone/>
            </a:pPr>
            <a:r>
              <a:rPr lang="pl-PL" sz="1800" dirty="0"/>
              <a:t>O nie, nie chciałem wcale!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.</a:t>
            </a:r>
          </a:p>
          <a:p>
            <a:pPr marL="0" indent="0">
              <a:buNone/>
            </a:pPr>
            <a:r>
              <a:rPr lang="pl-PL" sz="1800" dirty="0"/>
              <a:t>Albo, gdy</a:t>
            </a:r>
            <a:r>
              <a:rPr lang="pl-PL" sz="1800" dirty="0">
                <a:sym typeface="Wingdings" pitchFamily="2" charset="2"/>
              </a:rPr>
              <a:t> tylko wybrany plik/folder: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ścieżka/do/pliku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dodania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2023811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Sposoby, które umożliwiają wskazanie konkretnego </a:t>
            </a:r>
            <a:r>
              <a:rPr lang="pl-PL" sz="1800" dirty="0" err="1">
                <a:sym typeface="Wingdings" pitchFamily="2" charset="2"/>
              </a:rPr>
              <a:t>commit</a:t>
            </a:r>
            <a:r>
              <a:rPr lang="pl-PL" sz="1800" dirty="0">
                <a:sym typeface="Wingdings" pitchFamily="2" charset="2"/>
              </a:rPr>
              <a:t>:</a:t>
            </a:r>
          </a:p>
          <a:p>
            <a:pPr algn="just">
              <a:buFont typeface="Wingdings" pitchFamily="2" charset="2"/>
              <a:buChar char="ü"/>
            </a:pP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commit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-id </a:t>
            </a:r>
            <a:r>
              <a:rPr lang="pl-PL" sz="1800" dirty="0">
                <a:sym typeface="Wingdings" pitchFamily="2" charset="2"/>
              </a:rPr>
              <a:t>(suma kontrolna SHA-1)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c6b5451ab6df449fed1a40ccf6b18a82ab7c493c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c6b5451</a:t>
            </a:r>
            <a:endParaRPr lang="pl-PL" sz="12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 err="1">
                <a:solidFill>
                  <a:srgbClr val="0070C0"/>
                </a:solidFill>
                <a:sym typeface="Wingdings" pitchFamily="2" charset="2"/>
              </a:rPr>
              <a:t>branch</a:t>
            </a:r>
            <a:endParaRPr lang="pl-PL" sz="1800" b="1" dirty="0">
              <a:solidFill>
                <a:srgbClr val="0070C0"/>
              </a:solidFill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aktualny </a:t>
            </a:r>
            <a:r>
              <a:rPr lang="pl-PL" sz="1800" dirty="0" err="1">
                <a:sym typeface="Wingdings" pitchFamily="2" charset="2"/>
              </a:rPr>
              <a:t>commit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 (inaczej z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rodzic rodzica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endParaRPr lang="pl-PL" sz="1800" dirty="0">
              <a:sym typeface="Wingdings" pitchFamily="2" charset="2"/>
            </a:endParaRP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wybranego </a:t>
            </a:r>
            <a:r>
              <a:rPr lang="pl-PL" sz="1800" dirty="0" err="1">
                <a:sym typeface="Wingdings" pitchFamily="2" charset="2"/>
              </a:rPr>
              <a:t>commita</a:t>
            </a:r>
            <a:r>
              <a:rPr lang="pl-PL" sz="1800" dirty="0">
                <a:sym typeface="Wingdings" pitchFamily="2" charset="2"/>
              </a:rPr>
              <a:t>, itd.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Historia </a:t>
            </a:r>
            <a:r>
              <a:rPr lang="pl-PL" dirty="0" err="1"/>
              <a:t>commitów</a:t>
            </a: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Stwórz 3 </a:t>
            </a:r>
            <a:r>
              <a:rPr lang="pl-PL" sz="1800" dirty="0" err="1"/>
              <a:t>commity</a:t>
            </a:r>
            <a:r>
              <a:rPr lang="pl-PL" sz="1800" dirty="0"/>
              <a:t> lokalnie (nie </a:t>
            </a:r>
            <a:r>
              <a:rPr lang="pl-PL" sz="1800" dirty="0" err="1"/>
              <a:t>pushuj</a:t>
            </a:r>
            <a:r>
              <a:rPr lang="pl-PL" sz="1800" dirty="0"/>
              <a:t>).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Go, go, go! </a:t>
            </a:r>
            <a:r>
              <a:rPr lang="pl-PL" sz="1800" b="1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Wykonaj polecenie: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status</a:t>
            </a:r>
          </a:p>
          <a:p>
            <a:pPr marL="0" indent="0">
              <a:buNone/>
            </a:pPr>
            <a:r>
              <a:rPr lang="pl-PL" sz="1800" dirty="0">
                <a:sym typeface="Wingdings" pitchFamily="2" charset="2"/>
              </a:rPr>
              <a:t>Cofnij się do stanu kodu sprzed 2 </a:t>
            </a:r>
            <a:r>
              <a:rPr lang="pl-PL" sz="1800" dirty="0" err="1">
                <a:sym typeface="Wingdings" pitchFamily="2" charset="2"/>
              </a:rPr>
              <a:t>commitów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lokalnego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806150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Cofnięcie wszystkiego, co nie jest dodane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i="1" dirty="0">
              <a:solidFill>
                <a:srgbClr val="61A83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To </a:t>
            </a:r>
            <a:r>
              <a:rPr lang="pl-PL" sz="2000" b="1" dirty="0">
                <a:solidFill>
                  <a:srgbClr val="FF0000"/>
                </a:solidFill>
              </a:rPr>
              <a:t>nie</a:t>
            </a:r>
            <a:r>
              <a:rPr lang="pl-PL" sz="2000" b="1" dirty="0">
                <a:solidFill>
                  <a:schemeClr val="bg1"/>
                </a:solidFill>
              </a:rPr>
              <a:t> usunie nowych plików, a jedynie to, co zostało zmienione w plikach </a:t>
            </a:r>
            <a:r>
              <a:rPr lang="pl-PL" sz="2000" b="1" dirty="0">
                <a:solidFill>
                  <a:schemeClr val="accent3">
                    <a:lumMod val="75000"/>
                  </a:schemeClr>
                </a:solidFill>
              </a:rPr>
              <a:t>zarządzanych przez git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849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„</a:t>
            </a:r>
            <a:r>
              <a:rPr lang="pl-PL" sz="1800" dirty="0" err="1"/>
              <a:t>Oddodaje</a:t>
            </a:r>
            <a:r>
              <a:rPr lang="pl-PL" sz="1800" dirty="0"/>
              <a:t>” plik do gita. (jakby `git </a:t>
            </a:r>
            <a:r>
              <a:rPr lang="pl-PL" sz="1800" dirty="0" err="1"/>
              <a:t>unadd</a:t>
            </a:r>
            <a:r>
              <a:rPr lang="pl-PL" sz="1800" dirty="0"/>
              <a:t> plik`)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dirty="0"/>
              <a:t>Można wskazać cały folder.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plik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Nie cofa zmian. Jedynie sprawia, że git „zapomina” o nich.</a:t>
            </a:r>
            <a:r>
              <a:rPr lang="pl-PL" sz="2000" b="1" dirty="0">
                <a:solidFill>
                  <a:srgbClr val="61A83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708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Cofa lokalnie o </a:t>
            </a:r>
            <a:r>
              <a:rPr lang="pl-PL" sz="1800" b="1" dirty="0">
                <a:solidFill>
                  <a:srgbClr val="0070C0"/>
                </a:solidFill>
              </a:rPr>
              <a:t>N</a:t>
            </a:r>
            <a:r>
              <a:rPr lang="pl-PL" sz="1800" dirty="0"/>
              <a:t> </a:t>
            </a:r>
            <a:r>
              <a:rPr lang="pl-PL" sz="1800" dirty="0" err="1"/>
              <a:t>commitów</a:t>
            </a:r>
            <a:r>
              <a:rPr lang="pl-PL" sz="1800" dirty="0"/>
              <a:t> w historii gita.</a:t>
            </a:r>
          </a:p>
          <a:p>
            <a:pPr marL="0" indent="0">
              <a:buNone/>
            </a:pPr>
            <a:endParaRPr lang="pl-PL" sz="1800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Cofanie - powtórzenie</a:t>
            </a:r>
            <a:br>
              <a:rPr lang="pl-PL" dirty="0"/>
            </a:br>
            <a:r>
              <a:rPr lang="pl-PL" sz="3100" dirty="0"/>
              <a:t>polecenia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 </a:t>
            </a:r>
            <a:r>
              <a:rPr lang="pl-PL" sz="3100" i="1" dirty="0">
                <a:solidFill>
                  <a:srgbClr val="61A83F"/>
                </a:solidFill>
              </a:rPr>
              <a:t>HEAD~</a:t>
            </a:r>
            <a:r>
              <a:rPr lang="pl-PL" sz="3100" i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4567-3592-F249-A27D-3660CFA2D9CB}"/>
              </a:ext>
            </a:extLst>
          </p:cNvPr>
          <p:cNvSpPr txBox="1"/>
          <p:nvPr/>
        </p:nvSpPr>
        <p:spPr>
          <a:xfrm>
            <a:off x="838200" y="4144950"/>
            <a:ext cx="10515600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Uwaga!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1"/>
                </a:solidFill>
              </a:rPr>
              <a:t>Jeśli cofnie się dalej niż tylko lokalna historia może nie udać się zrobić </a:t>
            </a:r>
            <a:r>
              <a:rPr lang="pl-PL" sz="2000" b="1" dirty="0" err="1">
                <a:solidFill>
                  <a:schemeClr val="bg1"/>
                </a:solidFill>
              </a:rPr>
              <a:t>push</a:t>
            </a:r>
            <a:r>
              <a:rPr lang="pl-PL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uzna, że lokalna wersja jest nieaktualna.</a:t>
            </a:r>
            <a:endParaRPr lang="pl-PL" sz="2000" b="1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5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przenosi wszystkie nieśledzone zmiany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</a:t>
            </a:r>
            <a:r>
              <a:rPr lang="pl-PL" sz="1800" dirty="0"/>
              <a:t> – aplikuje zmiany ze schowka i usuwa je z listy zmian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956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 - dokumentacja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583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TODO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--</a:t>
            </a:r>
            <a:r>
              <a:rPr lang="pl-PL" sz="1800" b="1" dirty="0" err="1">
                <a:solidFill>
                  <a:schemeClr val="accent2"/>
                </a:solidFill>
              </a:rPr>
              <a:t>help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dokumentacja polecenia `</a:t>
            </a:r>
            <a:r>
              <a:rPr lang="pl-PL" sz="1800" dirty="0" err="1"/>
              <a:t>stash</a:t>
            </a:r>
            <a:r>
              <a:rPr lang="pl-PL" sz="1800" dirty="0"/>
              <a:t>`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Tagowanie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tag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032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>
            <a:normAutofit/>
          </a:bodyPr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Większe zadanie powtórzeniowe całego materiału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06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16111</TotalTime>
  <Words>6419</Words>
  <Application>Microsoft Macintosh PowerPoint</Application>
  <PresentationFormat>Widescreen</PresentationFormat>
  <Paragraphs>904</Paragraphs>
  <Slides>94</Slides>
  <Notes>83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Calibri</vt:lpstr>
      <vt:lpstr>Galano Grotesque Medium</vt:lpstr>
      <vt:lpstr>Arial</vt:lpstr>
      <vt:lpstr>Wingdings</vt:lpstr>
      <vt:lpstr>Montserrat Light</vt:lpstr>
      <vt:lpstr>Century Gothic</vt:lpstr>
      <vt:lpstr>Galano Grotesque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Mikołajkowe laborki 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1</vt:lpstr>
      <vt:lpstr>Zadanie 1</vt:lpstr>
      <vt:lpstr>Zadanie 1</vt:lpstr>
      <vt:lpstr>Zadanie 1</vt:lpstr>
      <vt:lpstr>Choinka – popraw ją!</vt:lpstr>
      <vt:lpstr>Cofanie niedodanych zmian polecenie: git checkout</vt:lpstr>
      <vt:lpstr>Odrzucone prezenty!</vt:lpstr>
      <vt:lpstr>Cofanie dodania polecenie: git unadd</vt:lpstr>
      <vt:lpstr>Cofanie dodania polecenie: git reset</vt:lpstr>
      <vt:lpstr>Historia commitów</vt:lpstr>
      <vt:lpstr>Cofanie lokalnego commita polecenie: git reset HEAD</vt:lpstr>
      <vt:lpstr>Cofanie - powtórzenie polecenia: git checkout</vt:lpstr>
      <vt:lpstr>Cofanie - powtórzenie polecenia: git reset plik</vt:lpstr>
      <vt:lpstr>Cofanie - powtórzenie polecenia: git reset HEAD~N</vt:lpstr>
      <vt:lpstr>Stashowanie plików polecenie: git stash</vt:lpstr>
      <vt:lpstr>Stashowanie plików polecenie: git stash</vt:lpstr>
      <vt:lpstr>Stashowanie plików - dokumentacja polecenie: git stash</vt:lpstr>
      <vt:lpstr>Zadanie 3</vt:lpstr>
      <vt:lpstr>Tagowanie polecenie: git tag</vt:lpstr>
      <vt:lpstr>Zadanie 2</vt:lpstr>
      <vt:lpstr>Zadanie 3</vt:lpstr>
      <vt:lpstr>Pobranie zmian ze zdalnego repo polecenie: git fetch</vt:lpstr>
      <vt:lpstr>Zadanie x</vt:lpstr>
      <vt:lpstr>”Czyste” repozytorium polecenie: git init / git clone --bare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Patryk Jar</cp:lastModifiedBy>
  <cp:revision>298</cp:revision>
  <dcterms:created xsi:type="dcterms:W3CDTF">2019-11-06T13:29:35Z</dcterms:created>
  <dcterms:modified xsi:type="dcterms:W3CDTF">2019-12-06T09:13:43Z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